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8" r:id="rId1"/>
  </p:sldMasterIdLst>
  <p:notesMasterIdLst>
    <p:notesMasterId r:id="rId12"/>
  </p:notesMasterIdLst>
  <p:handoutMasterIdLst>
    <p:handoutMasterId r:id="rId13"/>
  </p:handoutMasterIdLst>
  <p:sldIdLst>
    <p:sldId id="265" r:id="rId2"/>
    <p:sldId id="428" r:id="rId3"/>
    <p:sldId id="435" r:id="rId4"/>
    <p:sldId id="436" r:id="rId5"/>
    <p:sldId id="430" r:id="rId6"/>
    <p:sldId id="432" r:id="rId7"/>
    <p:sldId id="431" r:id="rId8"/>
    <p:sldId id="437" r:id="rId9"/>
    <p:sldId id="429" r:id="rId10"/>
    <p:sldId id="271" r:id="rId11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70E2429-500B-4230-B7C2-1A313F7C0DEE}">
          <p14:sldIdLst>
            <p14:sldId id="265"/>
            <p14:sldId id="428"/>
            <p14:sldId id="435"/>
            <p14:sldId id="436"/>
            <p14:sldId id="430"/>
            <p14:sldId id="432"/>
            <p14:sldId id="431"/>
            <p14:sldId id="437"/>
            <p14:sldId id="429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ерезов Николай Игоревич" initials="ЧНИ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3D19"/>
    <a:srgbClr val="FF7C80"/>
    <a:srgbClr val="9A2008"/>
    <a:srgbClr val="C3654B"/>
    <a:srgbClr val="CC3300"/>
    <a:srgbClr val="CC0066"/>
    <a:srgbClr val="CC0000"/>
    <a:srgbClr val="FF6699"/>
    <a:srgbClr val="376092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98" autoAdjust="0"/>
    <p:restoredTop sz="96859" autoAdjust="0"/>
  </p:normalViewPr>
  <p:slideViewPr>
    <p:cSldViewPr>
      <p:cViewPr>
        <p:scale>
          <a:sx n="66" d="100"/>
          <a:sy n="66" d="100"/>
        </p:scale>
        <p:origin x="-1518" y="-1158"/>
      </p:cViewPr>
      <p:guideLst>
        <p:guide orient="horz" pos="2160"/>
        <p:guide pos="2880"/>
      </p:guideLst>
    </p:cSldViewPr>
  </p:slideViewPr>
  <p:notesTextViewPr>
    <p:cViewPr>
      <p:scale>
        <a:sx n="50" d="100"/>
        <a:sy n="5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288" y="-82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7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368117541176189E-3"/>
          <c:y val="6.2698728845971376E-4"/>
          <c:w val="0.95460095628787578"/>
          <c:h val="0.99937293914774428"/>
        </c:manualLayout>
      </c:layout>
      <c:pie3DChart>
        <c:varyColors val="1"/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B1468A-8E7F-425B-80D9-0630807196B3}" type="doc">
      <dgm:prSet loTypeId="urn:microsoft.com/office/officeart/2005/8/layout/default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A9F4500-1812-454F-81EA-007737FB558E}">
      <dgm:prSet custT="1"/>
      <dgm:spPr/>
      <dgm:t>
        <a:bodyPr/>
        <a:lstStyle/>
        <a:p>
          <a:pPr rtl="0"/>
          <a:r>
            <a:rPr lang="ru-RU" sz="1500" dirty="0" smtClean="0"/>
            <a:t>Неверное применение объекта налогообложения</a:t>
          </a:r>
          <a:endParaRPr lang="ru-RU" sz="1500" dirty="0"/>
        </a:p>
      </dgm:t>
    </dgm:pt>
    <dgm:pt modelId="{CF94D91B-5251-44BC-AC6A-F4FF4060B7FB}" type="parTrans" cxnId="{1128FF29-0605-4955-A671-CD1454B5F188}">
      <dgm:prSet/>
      <dgm:spPr/>
      <dgm:t>
        <a:bodyPr/>
        <a:lstStyle/>
        <a:p>
          <a:endParaRPr lang="ru-RU"/>
        </a:p>
      </dgm:t>
    </dgm:pt>
    <dgm:pt modelId="{06B6056B-1190-4A20-857A-B5EA3871D017}" type="sibTrans" cxnId="{1128FF29-0605-4955-A671-CD1454B5F188}">
      <dgm:prSet/>
      <dgm:spPr/>
      <dgm:t>
        <a:bodyPr/>
        <a:lstStyle/>
        <a:p>
          <a:endParaRPr lang="ru-RU"/>
        </a:p>
      </dgm:t>
    </dgm:pt>
    <dgm:pt modelId="{BA676E55-75DC-4366-B9F2-DF39D1E925F5}">
      <dgm:prSet custT="1"/>
      <dgm:spPr/>
      <dgm:t>
        <a:bodyPr/>
        <a:lstStyle/>
        <a:p>
          <a:pPr rtl="0"/>
          <a:r>
            <a:rPr lang="ru-RU" sz="1500" dirty="0" smtClean="0"/>
            <a:t>Не представление   сведений о среднесписочной численности работников  </a:t>
          </a:r>
          <a:endParaRPr lang="ru-RU" sz="1500" dirty="0"/>
        </a:p>
      </dgm:t>
    </dgm:pt>
    <dgm:pt modelId="{15415B8B-C5A8-48B8-A290-385519125B55}" type="parTrans" cxnId="{A1C71393-E461-4E7B-B989-9BA1DEE99AB3}">
      <dgm:prSet/>
      <dgm:spPr/>
      <dgm:t>
        <a:bodyPr/>
        <a:lstStyle/>
        <a:p>
          <a:endParaRPr lang="ru-RU"/>
        </a:p>
      </dgm:t>
    </dgm:pt>
    <dgm:pt modelId="{E86F271C-9A54-419A-A7ED-AE47D960632A}" type="sibTrans" cxnId="{A1C71393-E461-4E7B-B989-9BA1DEE99AB3}">
      <dgm:prSet/>
      <dgm:spPr/>
      <dgm:t>
        <a:bodyPr/>
        <a:lstStyle/>
        <a:p>
          <a:endParaRPr lang="ru-RU"/>
        </a:p>
      </dgm:t>
    </dgm:pt>
    <dgm:pt modelId="{1A0B2272-B8DF-4FB3-8B7C-7B694C0D39BE}">
      <dgm:prSet custT="1"/>
      <dgm:spPr/>
      <dgm:t>
        <a:bodyPr/>
        <a:lstStyle/>
        <a:p>
          <a:pPr rtl="0"/>
          <a:r>
            <a:rPr lang="ru-RU" sz="1500" dirty="0" smtClean="0"/>
            <a:t>Непредставление  организациями бухгалтерской отчетности за налоговый период</a:t>
          </a:r>
          <a:endParaRPr lang="ru-RU" sz="1500" dirty="0"/>
        </a:p>
      </dgm:t>
    </dgm:pt>
    <dgm:pt modelId="{748AB799-D84F-41F9-9B65-3C389CF2D1CE}" type="parTrans" cxnId="{6EBA5D7D-9EFE-4503-B175-C844A28D3717}">
      <dgm:prSet/>
      <dgm:spPr/>
      <dgm:t>
        <a:bodyPr/>
        <a:lstStyle/>
        <a:p>
          <a:endParaRPr lang="ru-RU"/>
        </a:p>
      </dgm:t>
    </dgm:pt>
    <dgm:pt modelId="{0456FC77-95D2-41C7-989E-E7ECC397124B}" type="sibTrans" cxnId="{6EBA5D7D-9EFE-4503-B175-C844A28D3717}">
      <dgm:prSet/>
      <dgm:spPr/>
      <dgm:t>
        <a:bodyPr/>
        <a:lstStyle/>
        <a:p>
          <a:endParaRPr lang="ru-RU"/>
        </a:p>
      </dgm:t>
    </dgm:pt>
    <dgm:pt modelId="{0C40EE1C-E22B-4606-93C9-76C52EF69782}">
      <dgm:prSet custT="1"/>
      <dgm:spPr/>
      <dgm:t>
        <a:bodyPr/>
        <a:lstStyle/>
        <a:p>
          <a:pPr rtl="0"/>
          <a:r>
            <a:rPr lang="ru-RU" sz="1500" dirty="0" smtClean="0"/>
            <a:t>Представление налоговой декларации по УСН при отсутствии  уведомления о переходе  на УСН. </a:t>
          </a:r>
          <a:endParaRPr lang="ru-RU" sz="1500" dirty="0"/>
        </a:p>
      </dgm:t>
    </dgm:pt>
    <dgm:pt modelId="{57B06D75-0A70-4F80-A7B3-998C53B3F44E}" type="parTrans" cxnId="{9F92FF31-76DB-49EB-AABF-939094E100FD}">
      <dgm:prSet/>
      <dgm:spPr/>
      <dgm:t>
        <a:bodyPr/>
        <a:lstStyle/>
        <a:p>
          <a:endParaRPr lang="ru-RU"/>
        </a:p>
      </dgm:t>
    </dgm:pt>
    <dgm:pt modelId="{4C1CE1E4-DEC7-4EE5-9184-A444731D9B4A}" type="sibTrans" cxnId="{9F92FF31-76DB-49EB-AABF-939094E100FD}">
      <dgm:prSet/>
      <dgm:spPr/>
      <dgm:t>
        <a:bodyPr/>
        <a:lstStyle/>
        <a:p>
          <a:endParaRPr lang="ru-RU"/>
        </a:p>
      </dgm:t>
    </dgm:pt>
    <dgm:pt modelId="{F094943A-58CE-4B74-957F-0C30F8C5FB8A}">
      <dgm:prSet custT="1"/>
      <dgm:spPr/>
      <dgm:t>
        <a:bodyPr/>
        <a:lstStyle/>
        <a:p>
          <a:pPr rtl="0"/>
          <a:r>
            <a:rPr lang="ru-RU" sz="1500" dirty="0" smtClean="0"/>
            <a:t>Предоставление «нулевой» налоговой декларации по УСН  при  осуществлении ФХД</a:t>
          </a:r>
          <a:endParaRPr lang="ru-RU" sz="1500" dirty="0"/>
        </a:p>
      </dgm:t>
    </dgm:pt>
    <dgm:pt modelId="{3E08524B-15F1-4973-8BBD-2938DCAC1342}" type="parTrans" cxnId="{E8C84BD7-D0F5-46F6-A0D2-98F022C15626}">
      <dgm:prSet/>
      <dgm:spPr/>
      <dgm:t>
        <a:bodyPr/>
        <a:lstStyle/>
        <a:p>
          <a:endParaRPr lang="ru-RU"/>
        </a:p>
      </dgm:t>
    </dgm:pt>
    <dgm:pt modelId="{4A1CFF86-99B6-4CAD-A76C-95D85D98BD4D}" type="sibTrans" cxnId="{E8C84BD7-D0F5-46F6-A0D2-98F022C15626}">
      <dgm:prSet/>
      <dgm:spPr/>
      <dgm:t>
        <a:bodyPr/>
        <a:lstStyle/>
        <a:p>
          <a:endParaRPr lang="ru-RU"/>
        </a:p>
      </dgm:t>
    </dgm:pt>
    <dgm:pt modelId="{04490018-3C83-4210-BDA2-8346D5DC5ABA}">
      <dgm:prSet custT="1"/>
      <dgm:spPr/>
      <dgm:t>
        <a:bodyPr/>
        <a:lstStyle/>
        <a:p>
          <a:pPr rtl="0"/>
          <a:r>
            <a:rPr lang="ru-RU" sz="1500" dirty="0" smtClean="0"/>
            <a:t>Неправомерное применение УСН организациями, у которых доля участия других организаций составляет более 25 процентов</a:t>
          </a:r>
          <a:r>
            <a:rPr lang="ru-RU" sz="900" dirty="0" smtClean="0"/>
            <a:t>.</a:t>
          </a:r>
          <a:endParaRPr lang="ru-RU" sz="900" dirty="0"/>
        </a:p>
      </dgm:t>
    </dgm:pt>
    <dgm:pt modelId="{6C21725B-082A-46AF-87B1-1E663E12F483}" type="parTrans" cxnId="{61957D9C-C5BF-4584-BEDD-7EB1E777FDAB}">
      <dgm:prSet/>
      <dgm:spPr/>
      <dgm:t>
        <a:bodyPr/>
        <a:lstStyle/>
        <a:p>
          <a:endParaRPr lang="ru-RU"/>
        </a:p>
      </dgm:t>
    </dgm:pt>
    <dgm:pt modelId="{FB9B0798-0275-4B92-9FAC-566B31522FF7}" type="sibTrans" cxnId="{61957D9C-C5BF-4584-BEDD-7EB1E777FDAB}">
      <dgm:prSet/>
      <dgm:spPr/>
      <dgm:t>
        <a:bodyPr/>
        <a:lstStyle/>
        <a:p>
          <a:endParaRPr lang="ru-RU"/>
        </a:p>
      </dgm:t>
    </dgm:pt>
    <dgm:pt modelId="{E2940F59-A428-47D3-8EA6-22AB4E05ADA8}">
      <dgm:prSet custT="1"/>
      <dgm:spPr/>
      <dgm:t>
        <a:bodyPr/>
        <a:lstStyle/>
        <a:p>
          <a:pPr rtl="0"/>
          <a:r>
            <a:rPr lang="ru-RU" sz="1500" dirty="0" smtClean="0"/>
            <a:t>Не включение   ИП  доходов от реализации недвижимого имущества,   используемого  в  предпринимательской  деятельности. </a:t>
          </a:r>
          <a:endParaRPr lang="ru-RU" sz="1500" dirty="0"/>
        </a:p>
      </dgm:t>
    </dgm:pt>
    <dgm:pt modelId="{F873417A-FF6C-496C-8E83-31960E25E8D0}" type="parTrans" cxnId="{165FA4E3-F672-4344-9786-608FB8D150F3}">
      <dgm:prSet/>
      <dgm:spPr/>
      <dgm:t>
        <a:bodyPr/>
        <a:lstStyle/>
        <a:p>
          <a:endParaRPr lang="ru-RU"/>
        </a:p>
      </dgm:t>
    </dgm:pt>
    <dgm:pt modelId="{AA2A9D21-F1DD-4B52-9944-8A9ED8AA8837}" type="sibTrans" cxnId="{165FA4E3-F672-4344-9786-608FB8D150F3}">
      <dgm:prSet/>
      <dgm:spPr/>
      <dgm:t>
        <a:bodyPr/>
        <a:lstStyle/>
        <a:p>
          <a:endParaRPr lang="ru-RU"/>
        </a:p>
      </dgm:t>
    </dgm:pt>
    <dgm:pt modelId="{5DD135D1-9003-459B-85BE-318D9517226B}" type="pres">
      <dgm:prSet presAssocID="{95B1468A-8E7F-425B-80D9-0630807196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31934B-A74B-4DE2-9CB4-FA8D04CF7F68}" type="pres">
      <dgm:prSet presAssocID="{4A9F4500-1812-454F-81EA-007737FB558E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3E9A2-94A6-4AE6-90D2-1AE80D05A144}" type="pres">
      <dgm:prSet presAssocID="{06B6056B-1190-4A20-857A-B5EA3871D017}" presName="sibTrans" presStyleCnt="0"/>
      <dgm:spPr/>
    </dgm:pt>
    <dgm:pt modelId="{724D1B4B-75AA-4942-81B7-3B32259E55BD}" type="pres">
      <dgm:prSet presAssocID="{BA676E55-75DC-4366-B9F2-DF39D1E925F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0ED60-D515-4348-A9D9-B3FE9D39CB38}" type="pres">
      <dgm:prSet presAssocID="{E86F271C-9A54-419A-A7ED-AE47D960632A}" presName="sibTrans" presStyleCnt="0"/>
      <dgm:spPr/>
    </dgm:pt>
    <dgm:pt modelId="{89DDAE9C-CEF5-411C-8B34-4C777EB9810F}" type="pres">
      <dgm:prSet presAssocID="{1A0B2272-B8DF-4FB3-8B7C-7B694C0D39BE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4EB757-7046-477F-B568-829EE2D9A96C}" type="pres">
      <dgm:prSet presAssocID="{0456FC77-95D2-41C7-989E-E7ECC397124B}" presName="sibTrans" presStyleCnt="0"/>
      <dgm:spPr/>
    </dgm:pt>
    <dgm:pt modelId="{D74F610F-5A9C-48C0-96D6-A841507ACDD6}" type="pres">
      <dgm:prSet presAssocID="{0C40EE1C-E22B-4606-93C9-76C52EF69782}" presName="node" presStyleLbl="node1" presStyleIdx="3" presStyleCnt="7" custScaleX="130085" custScaleY="125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D736DF-ACC3-4CA7-817E-BB1608070358}" type="pres">
      <dgm:prSet presAssocID="{4C1CE1E4-DEC7-4EE5-9184-A444731D9B4A}" presName="sibTrans" presStyleCnt="0"/>
      <dgm:spPr/>
    </dgm:pt>
    <dgm:pt modelId="{9119DC8C-C4C6-4397-92FD-C21BDE87E1AB}" type="pres">
      <dgm:prSet presAssocID="{F094943A-58CE-4B74-957F-0C30F8C5FB8A}" presName="node" presStyleLbl="node1" presStyleIdx="4" presStyleCnt="7" custScaleY="149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46F1F3-CF7C-4483-96BC-606EC09ADBF7}" type="pres">
      <dgm:prSet presAssocID="{4A1CFF86-99B6-4CAD-A76C-95D85D98BD4D}" presName="sibTrans" presStyleCnt="0"/>
      <dgm:spPr/>
    </dgm:pt>
    <dgm:pt modelId="{DA01A171-CC98-40E4-8FC6-C3F5BDBE78C7}" type="pres">
      <dgm:prSet presAssocID="{04490018-3C83-4210-BDA2-8346D5DC5ABA}" presName="node" presStyleLbl="node1" presStyleIdx="5" presStyleCnt="7" custScaleX="126968" custScaleY="1364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8A516E-617D-40F5-837A-272C0405B501}" type="pres">
      <dgm:prSet presAssocID="{FB9B0798-0275-4B92-9FAC-566B31522FF7}" presName="sibTrans" presStyleCnt="0"/>
      <dgm:spPr/>
    </dgm:pt>
    <dgm:pt modelId="{A340AF8A-EB9A-415F-9B90-9C53E4DCC5BE}" type="pres">
      <dgm:prSet presAssocID="{E2940F59-A428-47D3-8EA6-22AB4E05ADA8}" presName="node" presStyleLbl="node1" presStyleIdx="6" presStyleCnt="7" custScaleX="172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E6AB29-74D0-4534-9087-B9208AF4241A}" type="presOf" srcId="{04490018-3C83-4210-BDA2-8346D5DC5ABA}" destId="{DA01A171-CC98-40E4-8FC6-C3F5BDBE78C7}" srcOrd="0" destOrd="0" presId="urn:microsoft.com/office/officeart/2005/8/layout/default"/>
    <dgm:cxn modelId="{A1C71393-E461-4E7B-B989-9BA1DEE99AB3}" srcId="{95B1468A-8E7F-425B-80D9-0630807196B3}" destId="{BA676E55-75DC-4366-B9F2-DF39D1E925F5}" srcOrd="1" destOrd="0" parTransId="{15415B8B-C5A8-48B8-A290-385519125B55}" sibTransId="{E86F271C-9A54-419A-A7ED-AE47D960632A}"/>
    <dgm:cxn modelId="{27B48FE4-99F9-4E19-BA26-D7518A338C84}" type="presOf" srcId="{95B1468A-8E7F-425B-80D9-0630807196B3}" destId="{5DD135D1-9003-459B-85BE-318D9517226B}" srcOrd="0" destOrd="0" presId="urn:microsoft.com/office/officeart/2005/8/layout/default"/>
    <dgm:cxn modelId="{71033567-AAC4-4A84-B6D0-4FC870CF9C7E}" type="presOf" srcId="{F094943A-58CE-4B74-957F-0C30F8C5FB8A}" destId="{9119DC8C-C4C6-4397-92FD-C21BDE87E1AB}" srcOrd="0" destOrd="0" presId="urn:microsoft.com/office/officeart/2005/8/layout/default"/>
    <dgm:cxn modelId="{9F92FF31-76DB-49EB-AABF-939094E100FD}" srcId="{95B1468A-8E7F-425B-80D9-0630807196B3}" destId="{0C40EE1C-E22B-4606-93C9-76C52EF69782}" srcOrd="3" destOrd="0" parTransId="{57B06D75-0A70-4F80-A7B3-998C53B3F44E}" sibTransId="{4C1CE1E4-DEC7-4EE5-9184-A444731D9B4A}"/>
    <dgm:cxn modelId="{08CBDF65-578C-49F3-B1AA-0A4100981648}" type="presOf" srcId="{0C40EE1C-E22B-4606-93C9-76C52EF69782}" destId="{D74F610F-5A9C-48C0-96D6-A841507ACDD6}" srcOrd="0" destOrd="0" presId="urn:microsoft.com/office/officeart/2005/8/layout/default"/>
    <dgm:cxn modelId="{165FA4E3-F672-4344-9786-608FB8D150F3}" srcId="{95B1468A-8E7F-425B-80D9-0630807196B3}" destId="{E2940F59-A428-47D3-8EA6-22AB4E05ADA8}" srcOrd="6" destOrd="0" parTransId="{F873417A-FF6C-496C-8E83-31960E25E8D0}" sibTransId="{AA2A9D21-F1DD-4B52-9944-8A9ED8AA8837}"/>
    <dgm:cxn modelId="{C7C692A4-FCDE-4DA1-93B1-A50A612A1BA9}" type="presOf" srcId="{E2940F59-A428-47D3-8EA6-22AB4E05ADA8}" destId="{A340AF8A-EB9A-415F-9B90-9C53E4DCC5BE}" srcOrd="0" destOrd="0" presId="urn:microsoft.com/office/officeart/2005/8/layout/default"/>
    <dgm:cxn modelId="{6EBA5D7D-9EFE-4503-B175-C844A28D3717}" srcId="{95B1468A-8E7F-425B-80D9-0630807196B3}" destId="{1A0B2272-B8DF-4FB3-8B7C-7B694C0D39BE}" srcOrd="2" destOrd="0" parTransId="{748AB799-D84F-41F9-9B65-3C389CF2D1CE}" sibTransId="{0456FC77-95D2-41C7-989E-E7ECC397124B}"/>
    <dgm:cxn modelId="{61957D9C-C5BF-4584-BEDD-7EB1E777FDAB}" srcId="{95B1468A-8E7F-425B-80D9-0630807196B3}" destId="{04490018-3C83-4210-BDA2-8346D5DC5ABA}" srcOrd="5" destOrd="0" parTransId="{6C21725B-082A-46AF-87B1-1E663E12F483}" sibTransId="{FB9B0798-0275-4B92-9FAC-566B31522FF7}"/>
    <dgm:cxn modelId="{1128FF29-0605-4955-A671-CD1454B5F188}" srcId="{95B1468A-8E7F-425B-80D9-0630807196B3}" destId="{4A9F4500-1812-454F-81EA-007737FB558E}" srcOrd="0" destOrd="0" parTransId="{CF94D91B-5251-44BC-AC6A-F4FF4060B7FB}" sibTransId="{06B6056B-1190-4A20-857A-B5EA3871D017}"/>
    <dgm:cxn modelId="{CF9A1758-65A2-4BF6-99B7-71C274E09107}" type="presOf" srcId="{1A0B2272-B8DF-4FB3-8B7C-7B694C0D39BE}" destId="{89DDAE9C-CEF5-411C-8B34-4C777EB9810F}" srcOrd="0" destOrd="0" presId="urn:microsoft.com/office/officeart/2005/8/layout/default"/>
    <dgm:cxn modelId="{AC951859-5A15-462C-AA18-BBEDEFD546E9}" type="presOf" srcId="{BA676E55-75DC-4366-B9F2-DF39D1E925F5}" destId="{724D1B4B-75AA-4942-81B7-3B32259E55BD}" srcOrd="0" destOrd="0" presId="urn:microsoft.com/office/officeart/2005/8/layout/default"/>
    <dgm:cxn modelId="{043C3414-33F2-45AA-8BF8-C0E7E02D0D30}" type="presOf" srcId="{4A9F4500-1812-454F-81EA-007737FB558E}" destId="{ED31934B-A74B-4DE2-9CB4-FA8D04CF7F68}" srcOrd="0" destOrd="0" presId="urn:microsoft.com/office/officeart/2005/8/layout/default"/>
    <dgm:cxn modelId="{E8C84BD7-D0F5-46F6-A0D2-98F022C15626}" srcId="{95B1468A-8E7F-425B-80D9-0630807196B3}" destId="{F094943A-58CE-4B74-957F-0C30F8C5FB8A}" srcOrd="4" destOrd="0" parTransId="{3E08524B-15F1-4973-8BBD-2938DCAC1342}" sibTransId="{4A1CFF86-99B6-4CAD-A76C-95D85D98BD4D}"/>
    <dgm:cxn modelId="{9691F469-BD5A-4C9C-9029-E969531D9240}" type="presParOf" srcId="{5DD135D1-9003-459B-85BE-318D9517226B}" destId="{ED31934B-A74B-4DE2-9CB4-FA8D04CF7F68}" srcOrd="0" destOrd="0" presId="urn:microsoft.com/office/officeart/2005/8/layout/default"/>
    <dgm:cxn modelId="{5D102576-5420-402B-BAAD-175550D3DFE6}" type="presParOf" srcId="{5DD135D1-9003-459B-85BE-318D9517226B}" destId="{4AA3E9A2-94A6-4AE6-90D2-1AE80D05A144}" srcOrd="1" destOrd="0" presId="urn:microsoft.com/office/officeart/2005/8/layout/default"/>
    <dgm:cxn modelId="{4DF09FE0-55EA-4D60-AF0D-E789847884A6}" type="presParOf" srcId="{5DD135D1-9003-459B-85BE-318D9517226B}" destId="{724D1B4B-75AA-4942-81B7-3B32259E55BD}" srcOrd="2" destOrd="0" presId="urn:microsoft.com/office/officeart/2005/8/layout/default"/>
    <dgm:cxn modelId="{B121BCC6-77B7-4353-A2B7-3FC0CE5AB9DB}" type="presParOf" srcId="{5DD135D1-9003-459B-85BE-318D9517226B}" destId="{C480ED60-D515-4348-A9D9-B3FE9D39CB38}" srcOrd="3" destOrd="0" presId="urn:microsoft.com/office/officeart/2005/8/layout/default"/>
    <dgm:cxn modelId="{6B38CBFA-9F25-4706-BDB1-CF96EDE2263C}" type="presParOf" srcId="{5DD135D1-9003-459B-85BE-318D9517226B}" destId="{89DDAE9C-CEF5-411C-8B34-4C777EB9810F}" srcOrd="4" destOrd="0" presId="urn:microsoft.com/office/officeart/2005/8/layout/default"/>
    <dgm:cxn modelId="{69E2EDB9-A167-4BAB-A4F1-E10DC8D385AB}" type="presParOf" srcId="{5DD135D1-9003-459B-85BE-318D9517226B}" destId="{2B4EB757-7046-477F-B568-829EE2D9A96C}" srcOrd="5" destOrd="0" presId="urn:microsoft.com/office/officeart/2005/8/layout/default"/>
    <dgm:cxn modelId="{8946B42E-26F3-41FB-8B4B-1882298622B2}" type="presParOf" srcId="{5DD135D1-9003-459B-85BE-318D9517226B}" destId="{D74F610F-5A9C-48C0-96D6-A841507ACDD6}" srcOrd="6" destOrd="0" presId="urn:microsoft.com/office/officeart/2005/8/layout/default"/>
    <dgm:cxn modelId="{0DD7E915-4DC6-4612-A742-40E14D2ADF99}" type="presParOf" srcId="{5DD135D1-9003-459B-85BE-318D9517226B}" destId="{FAD736DF-ACC3-4CA7-817E-BB1608070358}" srcOrd="7" destOrd="0" presId="urn:microsoft.com/office/officeart/2005/8/layout/default"/>
    <dgm:cxn modelId="{184394FC-6FFD-436A-BE1A-326096E63DC9}" type="presParOf" srcId="{5DD135D1-9003-459B-85BE-318D9517226B}" destId="{9119DC8C-C4C6-4397-92FD-C21BDE87E1AB}" srcOrd="8" destOrd="0" presId="urn:microsoft.com/office/officeart/2005/8/layout/default"/>
    <dgm:cxn modelId="{DFFA4A2D-A443-457B-A731-1F2EB02977D3}" type="presParOf" srcId="{5DD135D1-9003-459B-85BE-318D9517226B}" destId="{B746F1F3-CF7C-4483-96BC-606EC09ADBF7}" srcOrd="9" destOrd="0" presId="urn:microsoft.com/office/officeart/2005/8/layout/default"/>
    <dgm:cxn modelId="{578C99E1-6782-48DE-9E9D-0FD627E9728F}" type="presParOf" srcId="{5DD135D1-9003-459B-85BE-318D9517226B}" destId="{DA01A171-CC98-40E4-8FC6-C3F5BDBE78C7}" srcOrd="10" destOrd="0" presId="urn:microsoft.com/office/officeart/2005/8/layout/default"/>
    <dgm:cxn modelId="{8038F02E-28E7-4738-AAD7-228D42631CDC}" type="presParOf" srcId="{5DD135D1-9003-459B-85BE-318D9517226B}" destId="{688A516E-617D-40F5-837A-272C0405B501}" srcOrd="11" destOrd="0" presId="urn:microsoft.com/office/officeart/2005/8/layout/default"/>
    <dgm:cxn modelId="{920B6E23-7B2D-4A4B-8B0F-C9EC05CCB070}" type="presParOf" srcId="{5DD135D1-9003-459B-85BE-318D9517226B}" destId="{A340AF8A-EB9A-415F-9B90-9C53E4DCC5BE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31934B-A74B-4DE2-9CB4-FA8D04CF7F68}">
      <dsp:nvSpPr>
        <dsp:cNvPr id="0" name=""/>
        <dsp:cNvSpPr/>
      </dsp:nvSpPr>
      <dsp:spPr>
        <a:xfrm>
          <a:off x="792763" y="292825"/>
          <a:ext cx="1844783" cy="1106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Неверное применение объекта налогообложения</a:t>
          </a:r>
          <a:endParaRPr lang="ru-RU" sz="1500" kern="1200" dirty="0"/>
        </a:p>
      </dsp:txBody>
      <dsp:txXfrm>
        <a:off x="792763" y="292825"/>
        <a:ext cx="1844783" cy="1106869"/>
      </dsp:txXfrm>
    </dsp:sp>
    <dsp:sp modelId="{724D1B4B-75AA-4942-81B7-3B32259E55BD}">
      <dsp:nvSpPr>
        <dsp:cNvPr id="0" name=""/>
        <dsp:cNvSpPr/>
      </dsp:nvSpPr>
      <dsp:spPr>
        <a:xfrm>
          <a:off x="2822024" y="292825"/>
          <a:ext cx="1844783" cy="1106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 представление   сведений о среднесписочной численности работников  </a:t>
          </a:r>
          <a:endParaRPr lang="ru-RU" sz="1500" kern="1200" dirty="0"/>
        </a:p>
      </dsp:txBody>
      <dsp:txXfrm>
        <a:off x="2822024" y="292825"/>
        <a:ext cx="1844783" cy="1106869"/>
      </dsp:txXfrm>
    </dsp:sp>
    <dsp:sp modelId="{89DDAE9C-CEF5-411C-8B34-4C777EB9810F}">
      <dsp:nvSpPr>
        <dsp:cNvPr id="0" name=""/>
        <dsp:cNvSpPr/>
      </dsp:nvSpPr>
      <dsp:spPr>
        <a:xfrm>
          <a:off x="4851285" y="292825"/>
          <a:ext cx="1844783" cy="1106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Непредставление  организациями бухгалтерской отчетности за налоговый период</a:t>
          </a:r>
          <a:endParaRPr lang="ru-RU" sz="1500" kern="1200" dirty="0"/>
        </a:p>
      </dsp:txBody>
      <dsp:txXfrm>
        <a:off x="4851285" y="292825"/>
        <a:ext cx="1844783" cy="1106869"/>
      </dsp:txXfrm>
    </dsp:sp>
    <dsp:sp modelId="{D74F610F-5A9C-48C0-96D6-A841507ACDD6}">
      <dsp:nvSpPr>
        <dsp:cNvPr id="0" name=""/>
        <dsp:cNvSpPr/>
      </dsp:nvSpPr>
      <dsp:spPr>
        <a:xfrm>
          <a:off x="266511" y="1716875"/>
          <a:ext cx="2399786" cy="13893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Представление налоговой декларации по УСН при отсутствии  уведомления о переходе  на УСН. </a:t>
          </a:r>
          <a:endParaRPr lang="ru-RU" sz="1500" kern="1200" dirty="0"/>
        </a:p>
      </dsp:txBody>
      <dsp:txXfrm>
        <a:off x="266511" y="1716875"/>
        <a:ext cx="2399786" cy="1389387"/>
      </dsp:txXfrm>
    </dsp:sp>
    <dsp:sp modelId="{9119DC8C-C4C6-4397-92FD-C21BDE87E1AB}">
      <dsp:nvSpPr>
        <dsp:cNvPr id="0" name=""/>
        <dsp:cNvSpPr/>
      </dsp:nvSpPr>
      <dsp:spPr>
        <a:xfrm>
          <a:off x="2850775" y="1584173"/>
          <a:ext cx="1844783" cy="16547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Предоставление «нулевой» налоговой декларации по УСН  при  осуществлении ФХД</a:t>
          </a:r>
          <a:endParaRPr lang="ru-RU" sz="1500" kern="1200" dirty="0"/>
        </a:p>
      </dsp:txBody>
      <dsp:txXfrm>
        <a:off x="2850775" y="1584173"/>
        <a:ext cx="1844783" cy="1654792"/>
      </dsp:txXfrm>
    </dsp:sp>
    <dsp:sp modelId="{DA01A171-CC98-40E4-8FC6-C3F5BDBE78C7}">
      <dsp:nvSpPr>
        <dsp:cNvPr id="0" name=""/>
        <dsp:cNvSpPr/>
      </dsp:nvSpPr>
      <dsp:spPr>
        <a:xfrm>
          <a:off x="4880036" y="1656180"/>
          <a:ext cx="2342284" cy="15107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Неправомерное применение УСН организациями, у которых доля участия других организаций составляет более 25 процентов</a:t>
          </a:r>
          <a:r>
            <a:rPr lang="ru-RU" sz="900" kern="1200" dirty="0" smtClean="0"/>
            <a:t>.</a:t>
          </a:r>
          <a:endParaRPr lang="ru-RU" sz="900" kern="1200" dirty="0"/>
        </a:p>
      </dsp:txBody>
      <dsp:txXfrm>
        <a:off x="4880036" y="1656180"/>
        <a:ext cx="2342284" cy="1510777"/>
      </dsp:txXfrm>
    </dsp:sp>
    <dsp:sp modelId="{A340AF8A-EB9A-415F-9B90-9C53E4DCC5BE}">
      <dsp:nvSpPr>
        <dsp:cNvPr id="0" name=""/>
        <dsp:cNvSpPr/>
      </dsp:nvSpPr>
      <dsp:spPr>
        <a:xfrm>
          <a:off x="2153447" y="3423444"/>
          <a:ext cx="3181937" cy="11068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Не включение   ИП  доходов от реализации недвижимого имущества,   используемого  в  предпринимательской  деятельности. </a:t>
          </a:r>
          <a:endParaRPr lang="ru-RU" sz="1500" kern="1200" dirty="0"/>
        </a:p>
      </dsp:txBody>
      <dsp:txXfrm>
        <a:off x="2153447" y="3423444"/>
        <a:ext cx="3181937" cy="11068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0.75151</cdr:x>
      <cdr:y>0.0242</cdr:y>
    </cdr:from>
    <cdr:to>
      <cdr:x>0.96689</cdr:x>
      <cdr:y>0.08773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763790" y="82274"/>
          <a:ext cx="79208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  <cdr:relSizeAnchor xmlns:cdr="http://schemas.openxmlformats.org/drawingml/2006/chartDrawing">
    <cdr:from>
      <cdr:x>0.67319</cdr:x>
      <cdr:y>0.0242</cdr:y>
    </cdr:from>
    <cdr:to>
      <cdr:x>0.96689</cdr:x>
      <cdr:y>0.10891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75758" y="82274"/>
          <a:ext cx="1080120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square" lIns="104306" tIns="52153" rIns="104306" bIns="52153" rtlCol="0" anchor="ctr">
          <a:normAutofit/>
        </a:bodyPr>
        <a:lstStyle xmlns:a="http://schemas.openxmlformats.org/drawingml/2006/main"/>
        <a:p xmlns:a="http://schemas.openxmlformats.org/drawingml/2006/main">
          <a:pPr marL="0" marR="0" indent="0" algn="l" defTabSz="1043056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</a:pPr>
          <a:endParaRPr kumimoji="0" lang="ru-RU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C02B6-1609-4547-B480-0F8790151429}" type="datetimeFigureOut">
              <a:rPr lang="ru-RU" smtClean="0"/>
              <a:t>28.02.2020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AB545C-12C4-4B31-82C4-6FAF095132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57585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874" cy="496252"/>
          </a:xfrm>
          <a:prstGeom prst="rect">
            <a:avLst/>
          </a:prstGeom>
        </p:spPr>
        <p:txBody>
          <a:bodyPr vert="horz" lIns="92451" tIns="46225" rIns="92451" bIns="4622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184" y="2"/>
            <a:ext cx="2945874" cy="496252"/>
          </a:xfrm>
          <a:prstGeom prst="rect">
            <a:avLst/>
          </a:prstGeom>
        </p:spPr>
        <p:txBody>
          <a:bodyPr vert="horz" lIns="92451" tIns="46225" rIns="92451" bIns="46225" rtlCol="0"/>
          <a:lstStyle>
            <a:lvl1pPr algn="r">
              <a:defRPr sz="1200"/>
            </a:lvl1pPr>
          </a:lstStyle>
          <a:p>
            <a:fld id="{635EE5EA-9820-489D-8EEF-533A33187946}" type="datetimeFigureOut">
              <a:rPr lang="ru-RU" smtClean="0"/>
              <a:pPr/>
              <a:t>28.02.2020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51" tIns="46225" rIns="92451" bIns="4622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199"/>
            <a:ext cx="5438788" cy="4466268"/>
          </a:xfrm>
          <a:prstGeom prst="rect">
            <a:avLst/>
          </a:prstGeom>
        </p:spPr>
        <p:txBody>
          <a:bodyPr vert="horz" lIns="92451" tIns="46225" rIns="92451" bIns="4622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796"/>
            <a:ext cx="2945874" cy="496251"/>
          </a:xfrm>
          <a:prstGeom prst="rect">
            <a:avLst/>
          </a:prstGeom>
        </p:spPr>
        <p:txBody>
          <a:bodyPr vert="horz" lIns="92451" tIns="46225" rIns="92451" bIns="4622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184" y="9428796"/>
            <a:ext cx="2945874" cy="496251"/>
          </a:xfrm>
          <a:prstGeom prst="rect">
            <a:avLst/>
          </a:prstGeom>
        </p:spPr>
        <p:txBody>
          <a:bodyPr vert="horz" lIns="92451" tIns="46225" rIns="92451" bIns="46225" rtlCol="0" anchor="b"/>
          <a:lstStyle>
            <a:lvl1pPr algn="r">
              <a:defRPr sz="1200"/>
            </a:lvl1pPr>
          </a:lstStyle>
          <a:p>
            <a:fld id="{37535AEC-6240-45D3-A78A-C8D4CECEF4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01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35AEC-6240-45D3-A78A-C8D4CECEF4C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49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8918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C74DC-DA40-4C44-82D9-EFD05A28A752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811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EC3CA-9670-47C7-BE9D-1F57EBE932B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2072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6C408-D565-4E51-B25E-D0DA0F38DA50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95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926138" y="5127625"/>
            <a:ext cx="923925" cy="376238"/>
          </a:xfrm>
          <a:prstGeom prst="rect">
            <a:avLst/>
          </a:prstGeom>
          <a:noFill/>
        </p:spPr>
        <p:txBody>
          <a:bodyPr lIns="80147" tIns="40074" rIns="80147" bIns="40074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9DDAF-0AF6-4ABE-B83B-855404764931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93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8641" indent="0">
              <a:defRPr>
                <a:latin typeface="+mj-lt"/>
              </a:defRPr>
            </a:lvl2pPr>
            <a:lvl3pPr marL="551012" indent="-228197">
              <a:defRPr>
                <a:latin typeface="+mj-lt"/>
              </a:defRPr>
            </a:lvl3pPr>
            <a:lvl4pPr marL="0" indent="315858">
              <a:defRPr>
                <a:latin typeface="+mj-lt"/>
              </a:defRPr>
            </a:lvl4pPr>
            <a:lvl5pPr marL="1257865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6" y="501069"/>
            <a:ext cx="7337901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3CD11-3589-4FC4-BAD3-9C961FFE7BBB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770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1012506"/>
            <a:ext cx="7320689" cy="202463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5" y="3429720"/>
            <a:ext cx="7320689" cy="3006404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47153-C846-4E9D-BCA4-C5D28A27AE7C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28B09-27F3-4B3E-BCBA-42713A63654D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82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1AA50-C0A9-4626-8184-7DADBFECA2C9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02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864166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C4A87-A01D-4F22-955E-864C60B2258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69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191500" y="5872163"/>
            <a:ext cx="566738" cy="654050"/>
          </a:xfrm>
        </p:spPr>
        <p:txBody>
          <a:bodyPr/>
          <a:lstStyle>
            <a:lvl1pPr algn="ctr">
              <a:defRPr sz="2400" i="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0BBD6A6B-995D-4DB0-B583-8D3A1356F194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95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2F5D9-17FF-4B8A-9086-F903DD3587A6}" type="slidenum">
              <a:rPr lang="ru-RU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07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90538"/>
            <a:ext cx="7343775" cy="110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lIns="91424" tIns="45712" rIns="91424" bIns="45712" rtlCol="0" anchor="ctr">
            <a:normAutofit/>
          </a:bodyPr>
          <a:lstStyle>
            <a:lvl1pPr algn="ctr">
              <a:lnSpc>
                <a:spcPts val="2104"/>
              </a:lnSpc>
              <a:defRPr sz="2400" smtClean="0">
                <a:solidFill>
                  <a:schemeClr val="bg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AB3045-1F38-4F49-8A47-0198A9AFB45E}" type="slidenum">
              <a:rPr lang="ru-RU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68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2pPr>
      <a:lvl3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3pPr>
      <a:lvl4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4pPr>
      <a:lvl5pPr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5pPr>
      <a:lvl6pPr marL="4572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6pPr>
      <a:lvl7pPr marL="9144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7pPr>
      <a:lvl8pPr marL="13716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8pPr>
      <a:lvl9pPr marL="1828800" algn="l" defTabSz="912813" rtl="0" fontAlgn="base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Arial" pitchFamily="34" charset="0"/>
        </a:defRPr>
      </a:lvl9pPr>
    </p:titleStyle>
    <p:bodyStyle>
      <a:lvl1pPr marL="317500" algn="l" defTabSz="912813" rtl="0" fontAlgn="base">
        <a:spcBef>
          <a:spcPct val="20000"/>
        </a:spcBef>
        <a:spcAft>
          <a:spcPct val="0"/>
        </a:spcAft>
        <a:buFont typeface="+mj-lt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algn="l" defTabSz="912813" rtl="0" fontAlgn="base">
        <a:spcBef>
          <a:spcPct val="20000"/>
        </a:spcBef>
        <a:spcAft>
          <a:spcPct val="0"/>
        </a:spcAft>
        <a:buFont typeface="Arial" pitchFamily="34" charset="0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indent="314325" algn="just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algn="l" defTabSz="912813" rtl="0" fontAlgn="base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323528" y="2636912"/>
            <a:ext cx="8424936" cy="266429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cs typeface="Arial" pitchFamily="34" charset="0"/>
              </a:rPr>
              <a:t/>
            </a:r>
            <a:br>
              <a:rPr lang="ru-RU" sz="2800" dirty="0" smtClean="0">
                <a:cs typeface="Arial" pitchFamily="34" charset="0"/>
              </a:rPr>
            </a:br>
            <a:r>
              <a:rPr lang="ru-RU" sz="2000" dirty="0" smtClean="0">
                <a:cs typeface="Arial" pitchFamily="34" charset="0"/>
              </a:rPr>
              <a:t>Порядок перехода в 2020 году налогоплательщиками ЕНВД </a:t>
            </a:r>
            <a:r>
              <a:rPr lang="ru-RU" sz="2000" dirty="0">
                <a:cs typeface="Arial" pitchFamily="34" charset="0"/>
              </a:rPr>
              <a:t>на иные режимы налогообложения при </a:t>
            </a:r>
            <a:r>
              <a:rPr lang="ru-RU" sz="2000" dirty="0" smtClean="0">
                <a:cs typeface="Arial" pitchFamily="34" charset="0"/>
              </a:rPr>
              <a:t>реализации товаров, подлежащих обязательной маркировке</a:t>
            </a:r>
            <a:r>
              <a:rPr lang="ru-RU" sz="2800" dirty="0" smtClean="0">
                <a:cs typeface="Arial" pitchFamily="34" charset="0"/>
              </a:rPr>
              <a:t/>
            </a:r>
            <a:br>
              <a:rPr lang="ru-RU" sz="2800" dirty="0" smtClean="0">
                <a:cs typeface="Arial" pitchFamily="34" charset="0"/>
              </a:rPr>
            </a:br>
            <a:endParaRPr lang="ru-RU" sz="2800" dirty="0" smtClean="0">
              <a:cs typeface="Arial" pitchFamily="34" charset="0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702607" y="5589240"/>
            <a:ext cx="842493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Autofit/>
          </a:bodyPr>
          <a:lstStyle>
            <a:lvl1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50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2pPr>
            <a:lvl3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3pPr>
            <a:lvl4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4pPr>
            <a:lvl5pPr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5pPr>
            <a:lvl6pPr marL="4572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6pPr>
            <a:lvl7pPr marL="9144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7pPr>
            <a:lvl8pPr marL="13716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8pPr>
            <a:lvl9pPr marL="1828800" algn="l" defTabSz="912813" rtl="0" fontAlgn="base">
              <a:lnSpc>
                <a:spcPts val="4563"/>
              </a:lnSpc>
              <a:spcBef>
                <a:spcPct val="0"/>
              </a:spcBef>
              <a:spcAft>
                <a:spcPct val="0"/>
              </a:spcAft>
              <a:defRPr sz="3700" b="1">
                <a:solidFill>
                  <a:srgbClr val="005AA9"/>
                </a:solidFill>
                <a:latin typeface="Arial" pitchFamily="34" charset="0"/>
              </a:defRPr>
            </a:lvl9pPr>
          </a:lstStyle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Начальник отдела налогообложения </a:t>
            </a:r>
          </a:p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юридических лиц и камерального контроля</a:t>
            </a:r>
          </a:p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ru-RU" sz="1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УФНС России по Республике Хакасия</a:t>
            </a:r>
            <a:endParaRPr lang="ru-RU" sz="1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  <a:p>
            <a:pPr algn="r">
              <a:lnSpc>
                <a:spcPct val="100000"/>
              </a:lnSpc>
              <a:spcAft>
                <a:spcPts val="0"/>
              </a:spcAft>
            </a:pPr>
            <a:r>
              <a:rPr lang="ru-RU" sz="1400" dirty="0" err="1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Иванчик</a:t>
            </a:r>
            <a:r>
              <a:rPr lang="ru-RU" sz="1400" dirty="0" smtClean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В.Н.</a:t>
            </a:r>
            <a:endParaRPr lang="ru-RU" sz="1400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58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55576" y="3429000"/>
            <a:ext cx="7772400" cy="1470025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41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Правовые основания ограничения применения</a:t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> ЕНВД при реализации маркированных товаров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60432" y="6165304"/>
            <a:ext cx="36004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2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8" y="620688"/>
            <a:ext cx="741682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idx="1"/>
          </p:nvPr>
        </p:nvSpPr>
        <p:spPr>
          <a:xfrm>
            <a:off x="539553" y="1628800"/>
            <a:ext cx="7603772" cy="4807324"/>
          </a:xfrm>
        </p:spPr>
        <p:txBody>
          <a:bodyPr/>
          <a:lstStyle/>
          <a:p>
            <a:pPr marL="604391" indent="-285750">
              <a:buFont typeface="Arial" panose="020B0604020202020204" pitchFamily="34" charset="0"/>
              <a:buChar char="•"/>
            </a:pPr>
            <a:r>
              <a:rPr lang="ru-RU" sz="1800" b="0" dirty="0" smtClean="0">
                <a:solidFill>
                  <a:schemeClr val="tx1"/>
                </a:solidFill>
              </a:rPr>
              <a:t>Федеральным </a:t>
            </a:r>
            <a:r>
              <a:rPr lang="ru-RU" sz="1800" b="0" dirty="0">
                <a:solidFill>
                  <a:schemeClr val="tx1"/>
                </a:solidFill>
              </a:rPr>
              <a:t>законом от 29.09.2019 </a:t>
            </a:r>
            <a:r>
              <a:rPr lang="ru-RU" sz="1800" b="0" dirty="0" smtClean="0">
                <a:solidFill>
                  <a:schemeClr val="tx1"/>
                </a:solidFill>
              </a:rPr>
              <a:t>№ 325-ФЗ внесены изменения в статью 346.27 НК РФ которыми вводится запрет на применение ЕНВД налогоплательщиками, реализующими товары, подлежащие обязательной маркировке:</a:t>
            </a:r>
          </a:p>
          <a:p>
            <a:endParaRPr lang="ru-RU" sz="1800" b="0" dirty="0" smtClean="0">
              <a:solidFill>
                <a:schemeClr val="tx1"/>
              </a:solidFill>
            </a:endParaRPr>
          </a:p>
          <a:p>
            <a:pPr marL="604391" indent="-285750">
              <a:buFont typeface="Arial" panose="020B0604020202020204" pitchFamily="34" charset="0"/>
              <a:buChar char="•"/>
            </a:pPr>
            <a:endParaRPr lang="ru-RU" sz="1800" b="0" dirty="0" smtClean="0">
              <a:solidFill>
                <a:schemeClr val="tx1"/>
              </a:solidFill>
            </a:endParaRPr>
          </a:p>
          <a:p>
            <a:pPr marL="604391" indent="-285750">
              <a:buFont typeface="Arial" panose="020B0604020202020204" pitchFamily="34" charset="0"/>
              <a:buChar char="•"/>
            </a:pPr>
            <a:endParaRPr lang="ru-RU" sz="1600" b="0" dirty="0" smtClean="0">
              <a:solidFill>
                <a:schemeClr val="tx1"/>
              </a:solidFill>
            </a:endParaRPr>
          </a:p>
          <a:p>
            <a:endParaRPr lang="ru-RU" sz="1800" b="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604391" indent="-285750">
              <a:buFont typeface="Arial" panose="020B0604020202020204" pitchFamily="34" charset="0"/>
              <a:buChar char="•"/>
            </a:pPr>
            <a:endParaRPr lang="ru-RU" sz="1800" b="0" dirty="0" smtClean="0">
              <a:solidFill>
                <a:schemeClr val="tx1"/>
              </a:solidFill>
            </a:endParaRPr>
          </a:p>
          <a:p>
            <a:pPr marL="604391" indent="-285750">
              <a:buFont typeface="Arial" panose="020B0604020202020204" pitchFamily="34" charset="0"/>
              <a:buChar char="•"/>
            </a:pPr>
            <a:endParaRPr lang="ru-RU" sz="1600" b="0" dirty="0" smtClean="0">
              <a:solidFill>
                <a:schemeClr val="tx1"/>
              </a:solidFill>
            </a:endParaRPr>
          </a:p>
          <a:p>
            <a:pPr marL="604391" indent="-285750">
              <a:buFont typeface="Arial" panose="020B0604020202020204" pitchFamily="34" charset="0"/>
              <a:buChar char="•"/>
            </a:pPr>
            <a:endParaRPr lang="ru-RU" sz="1600" b="0" dirty="0">
              <a:solidFill>
                <a:schemeClr val="tx1"/>
              </a:solidFill>
            </a:endParaRPr>
          </a:p>
          <a:p>
            <a:pPr marL="604391" indent="-285750">
              <a:buFont typeface="Arial" panose="020B0604020202020204" pitchFamily="34" charset="0"/>
              <a:buChar char="•"/>
            </a:pPr>
            <a:endParaRPr lang="ru-RU" sz="1600" b="0" dirty="0" smtClean="0">
              <a:solidFill>
                <a:schemeClr val="tx1"/>
              </a:solidFill>
            </a:endParaRPr>
          </a:p>
          <a:p>
            <a:endParaRPr lang="ru-RU" sz="1600" b="0" dirty="0" smtClean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379260" y="3068960"/>
            <a:ext cx="5490140" cy="6882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 01.01.2020 при реализации маркированных меховых изделий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411308" y="4077072"/>
            <a:ext cx="552614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/>
              <a:t>С 01.03.2020 при реализации маркированной обуви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07096" y="5157192"/>
            <a:ext cx="552614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/>
              <a:t>С 01.07.2020 при  реализации маркированных </a:t>
            </a:r>
            <a:r>
              <a:rPr lang="ru-RU" dirty="0" smtClean="0"/>
              <a:t>лекарственных средств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37901" cy="1105803"/>
          </a:xfrm>
        </p:spPr>
        <p:txBody>
          <a:bodyPr/>
          <a:lstStyle/>
          <a:p>
            <a:pPr algn="ctr"/>
            <a:r>
              <a:rPr lang="ru-RU" sz="2000" dirty="0" smtClean="0"/>
              <a:t>Альтернативные режимы налогообложения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3CD11-3589-4FC4-BAD3-9C961FFE7BBB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3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80024" y="1772816"/>
            <a:ext cx="67687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Общий режим  (НДС, НДФЛ, налог на прибыль)</a:t>
            </a:r>
            <a:endParaRPr lang="ru-RU" sz="1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80024" y="2996952"/>
            <a:ext cx="6768752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Специальный налоговый режим ( УСН)</a:t>
            </a:r>
            <a:endParaRPr lang="ru-RU" sz="1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80024" y="4221088"/>
            <a:ext cx="6768752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/>
              <a:t>Примечание:</a:t>
            </a:r>
            <a:endParaRPr lang="ru-RU" sz="1600" b="1" dirty="0"/>
          </a:p>
          <a:p>
            <a:r>
              <a:rPr lang="ru-RU" sz="1600" b="1" dirty="0" smtClean="0"/>
              <a:t>Применение ПСН при реализации меховых изделий, обуви, лекарственных средств подлежащих маркировке </a:t>
            </a:r>
          </a:p>
          <a:p>
            <a:r>
              <a:rPr lang="ru-RU" sz="1600" b="1" dirty="0" smtClean="0"/>
              <a:t>запрещено ст. 346.43 НК РФ </a:t>
            </a:r>
          </a:p>
        </p:txBody>
      </p:sp>
    </p:spTree>
    <p:extLst>
      <p:ext uri="{BB962C8B-B14F-4D97-AF65-F5344CB8AC3E}">
        <p14:creationId xmlns:p14="http://schemas.microsoft.com/office/powerpoint/2010/main" val="40948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337901" cy="1105803"/>
          </a:xfrm>
        </p:spPr>
        <p:txBody>
          <a:bodyPr/>
          <a:lstStyle/>
          <a:p>
            <a:pPr algn="ctr"/>
            <a:r>
              <a:rPr lang="ru-RU" sz="2000" dirty="0" smtClean="0"/>
              <a:t>Порядок перехода на иные налоговые режимы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A93CD11-3589-4FC4-BAD3-9C961FFE7BBB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4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59632" y="1628800"/>
            <a:ext cx="676875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Представить заявление о прекращении деятельности в качестве налогоплательщика ЕНВД в течении 5-ти дней со дня перехода на иной режим </a:t>
            </a:r>
            <a:endParaRPr lang="ru-RU" sz="1600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94500" y="2996952"/>
            <a:ext cx="6768752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Представить уведомление о переходе на УСН не позднее 30 календарных дней со дня прекращения обязанности по </a:t>
            </a:r>
            <a:r>
              <a:rPr lang="ru-RU" sz="1600" b="1" dirty="0"/>
              <a:t>уплате ЕНВД. В уведомлении налогоплательщик указывает выбранный им объект налогообложения «Доходы» «Доходы-расходы». </a:t>
            </a:r>
            <a:endParaRPr lang="ru-RU" sz="1600" b="1" dirty="0" smtClean="0"/>
          </a:p>
          <a:p>
            <a:r>
              <a:rPr lang="ru-RU" sz="1600" b="1" dirty="0" smtClean="0"/>
              <a:t>(т.е. до 30 января, 30 марта, 30 июля 2020 года соответственно)  </a:t>
            </a:r>
            <a:endParaRPr lang="ru-RU" sz="16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130876" y="4929336"/>
            <a:ext cx="6768752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При переходе на общий режим налогообложения представлять  уведомление не нужно</a:t>
            </a:r>
          </a:p>
        </p:txBody>
      </p:sp>
    </p:spTree>
    <p:extLst>
      <p:ext uri="{BB962C8B-B14F-4D97-AF65-F5344CB8AC3E}">
        <p14:creationId xmlns:p14="http://schemas.microsoft.com/office/powerpoint/2010/main" val="121045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864166" cy="623676"/>
          </a:xfrm>
        </p:spPr>
        <p:txBody>
          <a:bodyPr/>
          <a:lstStyle/>
          <a:p>
            <a:pPr algn="ctr">
              <a:lnSpc>
                <a:spcPts val="2900"/>
              </a:lnSpc>
            </a:pPr>
            <a:r>
              <a:rPr lang="ru-RU" sz="2000" dirty="0" smtClean="0">
                <a:solidFill>
                  <a:schemeClr val="tx2"/>
                </a:solidFill>
              </a:rPr>
              <a:t>Ограничения при применении УСН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45772" y="1442481"/>
            <a:ext cx="2160240" cy="23141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defTabSz="1043056">
              <a:spcBef>
                <a:spcPct val="0"/>
              </a:spcBef>
            </a:pPr>
            <a:endParaRPr lang="ru-RU" sz="4800" b="1" dirty="0" smtClean="0">
              <a:solidFill>
                <a:srgbClr val="005AA9"/>
              </a:solidFill>
            </a:endParaRPr>
          </a:p>
        </p:txBody>
      </p:sp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8799459"/>
              </p:ext>
            </p:extLst>
          </p:nvPr>
        </p:nvGraphicFramePr>
        <p:xfrm>
          <a:off x="5292080" y="3933056"/>
          <a:ext cx="3096344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" name="TextBox 43"/>
          <p:cNvSpPr txBox="1"/>
          <p:nvPr/>
        </p:nvSpPr>
        <p:spPr>
          <a:xfrm>
            <a:off x="6843301" y="4350848"/>
            <a:ext cx="930201" cy="2302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defTabSz="1043056">
              <a:spcBef>
                <a:spcPct val="0"/>
              </a:spcBef>
            </a:pPr>
            <a:endParaRPr lang="ru-RU" sz="1400" b="1" dirty="0" smtClean="0">
              <a:solidFill>
                <a:srgbClr val="FFFF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9711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8424" y="6093296"/>
            <a:ext cx="50405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prstClr val="white"/>
                </a:solidFill>
              </a:rPr>
              <a:t>5</a:t>
            </a:r>
            <a:endParaRPr lang="ru-RU" sz="2400" dirty="0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82289" y="1196752"/>
            <a:ext cx="7414376" cy="4752528"/>
          </a:xfrm>
          <a:prstGeom prst="roundRect">
            <a:avLst>
              <a:gd name="adj" fmla="val 1172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Доходы </a:t>
            </a:r>
            <a:r>
              <a:rPr lang="ru-RU" b="1" dirty="0"/>
              <a:t>за год - не больше 150 млн руб. </a:t>
            </a:r>
            <a:endParaRPr lang="ru-RU" b="1" dirty="0" smtClean="0"/>
          </a:p>
          <a:p>
            <a:pPr lvl="1"/>
            <a:endParaRPr lang="ru-RU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Стоимость основных средств не более </a:t>
            </a:r>
            <a:r>
              <a:rPr lang="ru-RU" b="1" dirty="0"/>
              <a:t>150 млн руб.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Средняя </a:t>
            </a:r>
            <a:r>
              <a:rPr lang="ru-RU" b="1" dirty="0"/>
              <a:t>численность работников - не более 100 человек</a:t>
            </a:r>
            <a:r>
              <a:rPr lang="ru-RU" b="1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/>
              <a:t>Максимальная доля других организаций в уставном капитале - 25</a:t>
            </a:r>
            <a:r>
              <a:rPr lang="ru-RU" b="1" dirty="0" smtClean="0"/>
              <a:t>%.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ru-RU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b="1" dirty="0"/>
              <a:t>У организации </a:t>
            </a:r>
            <a:r>
              <a:rPr lang="ru-RU" b="1" dirty="0" smtClean="0"/>
              <a:t>нет </a:t>
            </a:r>
            <a:r>
              <a:rPr lang="ru-RU" b="1" dirty="0"/>
              <a:t>филиалов.</a:t>
            </a:r>
          </a:p>
        </p:txBody>
      </p:sp>
    </p:spTree>
    <p:extLst>
      <p:ext uri="{BB962C8B-B14F-4D97-AF65-F5344CB8AC3E}">
        <p14:creationId xmlns:p14="http://schemas.microsoft.com/office/powerpoint/2010/main" val="16312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2C4A87-A01D-4F22-955E-864C60B22584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980728"/>
            <a:ext cx="676875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УСН освобождает налогоплательщиков от </a:t>
            </a:r>
            <a:r>
              <a:rPr lang="ru-RU" sz="1600" b="1" dirty="0" smtClean="0"/>
              <a:t>уплаты :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1628800"/>
            <a:ext cx="6120680" cy="64807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5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1665412"/>
            <a:ext cx="6192688" cy="936104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16360" y="1628800"/>
            <a:ext cx="76000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налога </a:t>
            </a:r>
            <a:r>
              <a:rPr lang="ru-RU" sz="1600" dirty="0"/>
              <a:t>на </a:t>
            </a:r>
            <a:r>
              <a:rPr lang="ru-RU" sz="1600" dirty="0" smtClean="0"/>
              <a:t>прибыль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НДФЛ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НДС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налога на имущество </a:t>
            </a:r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60376" y="2852936"/>
            <a:ext cx="6591944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/>
              <a:t> </a:t>
            </a:r>
            <a:r>
              <a:rPr lang="ru-RU" sz="1600" b="1" dirty="0" smtClean="0"/>
              <a:t>Обязаны уплачивать  налог на имущество :</a:t>
            </a:r>
            <a:endParaRPr lang="ru-RU" sz="16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55576" y="3356992"/>
            <a:ext cx="669674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 smtClean="0"/>
              <a:t> </a:t>
            </a:r>
            <a:r>
              <a:rPr lang="ru-RU" sz="1600" dirty="0" smtClean="0"/>
              <a:t>организации в </a:t>
            </a:r>
            <a:r>
              <a:rPr lang="ru-RU" sz="1600" dirty="0"/>
              <a:t>отношении объектов недвижимости, налоговая база по которым определяется </a:t>
            </a:r>
            <a:r>
              <a:rPr lang="ru-RU" sz="1600" b="1" dirty="0"/>
              <a:t>как их кадастровая </a:t>
            </a:r>
            <a:r>
              <a:rPr lang="ru-RU" sz="1600" b="1" dirty="0" smtClean="0"/>
              <a:t>стоимость</a:t>
            </a:r>
            <a:r>
              <a:rPr lang="ru-RU" sz="1600" dirty="0" smtClean="0"/>
              <a:t> </a:t>
            </a:r>
            <a:endParaRPr lang="ru-R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 </a:t>
            </a:r>
            <a:r>
              <a:rPr lang="ru-RU" sz="1600" dirty="0"/>
              <a:t>ИП, </a:t>
            </a:r>
            <a:r>
              <a:rPr lang="ru-RU" sz="1600" dirty="0" smtClean="0"/>
              <a:t>в </a:t>
            </a:r>
            <a:r>
              <a:rPr lang="ru-RU" sz="1600" dirty="0"/>
              <a:t>отношении объектов недвижимости </a:t>
            </a:r>
            <a:r>
              <a:rPr lang="ru-RU" sz="1600" b="1" dirty="0"/>
              <a:t>налоговая база по которым определяется как их кадастровая стоимость</a:t>
            </a:r>
            <a:r>
              <a:rPr lang="ru-RU" sz="1600" dirty="0"/>
              <a:t>, которые включены в перечень, определяемый </a:t>
            </a:r>
            <a:r>
              <a:rPr lang="ru-RU" sz="1600" dirty="0" smtClean="0"/>
              <a:t>п</a:t>
            </a:r>
            <a:r>
              <a:rPr lang="ru-RU" sz="1600" dirty="0"/>
              <a:t>. 7 ст. 378.2 НК РФ.</a:t>
            </a:r>
          </a:p>
          <a:p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16360" y="4653136"/>
            <a:ext cx="6375920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/>
              <a:t>Налоговый учет при УСН ведется в упрощенном порядке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878280" y="5229200"/>
            <a:ext cx="66460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показатели деятельности налогоплательщика отражаются только в </a:t>
            </a:r>
            <a:r>
              <a:rPr lang="ru-RU" sz="1600" b="1" dirty="0" smtClean="0"/>
              <a:t>Книге </a:t>
            </a:r>
            <a:r>
              <a:rPr lang="ru-RU" sz="1600" b="1" dirty="0"/>
              <a:t>учета доходов и </a:t>
            </a:r>
            <a:r>
              <a:rPr lang="ru-RU" sz="1600" b="1" dirty="0" smtClean="0"/>
              <a:t>расходов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соблюдаются </a:t>
            </a:r>
            <a:r>
              <a:rPr lang="ru-RU" sz="1600" dirty="0"/>
              <a:t>правила ведения кассовых </a:t>
            </a:r>
            <a:r>
              <a:rPr lang="ru-RU" sz="1600" dirty="0" smtClean="0"/>
              <a:t>операций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8320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27732"/>
          </a:xfrm>
        </p:spPr>
        <p:txBody>
          <a:bodyPr>
            <a:normAutofit/>
          </a:bodyPr>
          <a:lstStyle/>
          <a:p>
            <a:pPr lvl="0" algn="ctr">
              <a:lnSpc>
                <a:spcPts val="3300"/>
              </a:lnSpc>
            </a:pPr>
            <a:r>
              <a:rPr lang="ru-RU" sz="3300" dirty="0">
                <a:solidFill>
                  <a:schemeClr val="tx2"/>
                </a:solidFill>
              </a:rPr>
              <a:t>Налоговые </a:t>
            </a:r>
            <a:r>
              <a:rPr lang="ru-RU" sz="3300" dirty="0" smtClean="0">
                <a:solidFill>
                  <a:schemeClr val="tx2"/>
                </a:solidFill>
              </a:rPr>
              <a:t>ставки</a:t>
            </a: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7416824" cy="4695797"/>
          </a:xfrm>
        </p:spPr>
        <p:txBody>
          <a:bodyPr/>
          <a:lstStyle/>
          <a:p>
            <a:r>
              <a:rPr lang="ru-RU" sz="1600" b="1" dirty="0">
                <a:solidFill>
                  <a:schemeClr val="tx1"/>
                </a:solidFill>
              </a:rPr>
              <a:t>Размер налоговой ставки зависит</a:t>
            </a:r>
            <a:r>
              <a:rPr lang="ru-RU" sz="1600" b="1" dirty="0" smtClean="0">
                <a:solidFill>
                  <a:schemeClr val="tx1"/>
                </a:solidFill>
              </a:rPr>
              <a:t>: </a:t>
            </a:r>
          </a:p>
          <a:p>
            <a:pPr marL="488950" indent="-1714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от </a:t>
            </a:r>
            <a:r>
              <a:rPr lang="ru-RU" sz="1600" dirty="0">
                <a:solidFill>
                  <a:schemeClr val="tx1"/>
                </a:solidFill>
              </a:rPr>
              <a:t>выбранного налогоплательщиком объекта </a:t>
            </a:r>
            <a:r>
              <a:rPr lang="ru-RU" sz="1600" dirty="0" smtClean="0">
                <a:solidFill>
                  <a:schemeClr val="tx1"/>
                </a:solidFill>
              </a:rPr>
              <a:t>налогообложения</a:t>
            </a:r>
            <a:endParaRPr lang="ru-RU" sz="1600" dirty="0">
              <a:solidFill>
                <a:schemeClr val="tx1"/>
              </a:solidFill>
            </a:endParaRPr>
          </a:p>
          <a:p>
            <a:pPr marL="488950" indent="-17145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осуществляемого </a:t>
            </a:r>
            <a:r>
              <a:rPr lang="ru-RU" sz="1600" dirty="0">
                <a:solidFill>
                  <a:schemeClr val="tx1"/>
                </a:solidFill>
              </a:rPr>
              <a:t>вида предпринимательской </a:t>
            </a:r>
            <a:r>
              <a:rPr lang="ru-RU" sz="1600" dirty="0" smtClean="0">
                <a:solidFill>
                  <a:schemeClr val="tx1"/>
                </a:solidFill>
              </a:rPr>
              <a:t>деятельности</a:t>
            </a: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2492896"/>
            <a:ext cx="360040" cy="4571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2780928"/>
            <a:ext cx="6768752" cy="1224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/>
              <a:t>«Доходы, уменьшенные на величину расходов</a:t>
            </a:r>
            <a:r>
              <a:rPr lang="ru-RU" sz="1600" b="1" dirty="0" smtClean="0"/>
              <a:t>» налоговая ставка 5% , 7,5% в зависимости от вида деятельности</a:t>
            </a:r>
            <a:endParaRPr lang="ru-RU" sz="1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83568" y="4293096"/>
            <a:ext cx="6768752" cy="11521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«Доход» налоговая ставка</a:t>
            </a:r>
          </a:p>
          <a:p>
            <a:pPr algn="ctr"/>
            <a:r>
              <a:rPr lang="ru-RU" sz="1600" b="1" dirty="0" smtClean="0"/>
              <a:t>2%,4% </a:t>
            </a:r>
            <a:r>
              <a:rPr lang="ru-RU" sz="1600" b="1" dirty="0"/>
              <a:t>в зависимости от вида </a:t>
            </a:r>
            <a:r>
              <a:rPr lang="ru-RU" sz="1600" b="1" dirty="0" smtClean="0"/>
              <a:t>деятельности </a:t>
            </a:r>
            <a:endParaRPr lang="ru-RU" sz="1600" b="1" dirty="0"/>
          </a:p>
          <a:p>
            <a:pPr algn="ctr"/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72847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32656"/>
            <a:ext cx="7337192" cy="1008112"/>
          </a:xfrm>
        </p:spPr>
        <p:txBody>
          <a:bodyPr>
            <a:normAutofit/>
          </a:bodyPr>
          <a:lstStyle/>
          <a:p>
            <a:pPr lvl="0" algn="ctr">
              <a:lnSpc>
                <a:spcPts val="3300"/>
              </a:lnSpc>
            </a:pPr>
            <a:r>
              <a:rPr lang="ru-RU" sz="3200" dirty="0" smtClean="0">
                <a:solidFill>
                  <a:schemeClr val="tx2"/>
                </a:solidFill>
              </a:rPr>
              <a:t>Порядок исчисления налога</a:t>
            </a: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84168" y="2492896"/>
            <a:ext cx="360040" cy="45719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12004" y="1340768"/>
            <a:ext cx="73448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В отличие от ЕНВД декларация по УСН предоставляется 1 раз в год  - Организации до 31 марта, ИП – не позднее 30 апреля года, следующего за отчетным</a:t>
            </a:r>
            <a:endParaRPr lang="ru-RU" sz="16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840383" y="3284984"/>
            <a:ext cx="734481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Налогоплательщики, выбравшие в качестве объекта налогообложения «Доходы»  вправе перейти от самостоятельного исчисления на исчисление налога налоговым органом</a:t>
            </a:r>
            <a:endParaRPr lang="ru-RU" sz="1600" b="1" dirty="0"/>
          </a:p>
        </p:txBody>
      </p:sp>
      <p:sp>
        <p:nvSpPr>
          <p:cNvPr id="9" name="Объект 8"/>
          <p:cNvSpPr>
            <a:spLocks noGrp="1"/>
          </p:cNvSpPr>
          <p:nvPr>
            <p:ph sz="half" idx="1"/>
          </p:nvPr>
        </p:nvSpPr>
        <p:spPr>
          <a:xfrm>
            <a:off x="815702" y="2204864"/>
            <a:ext cx="734479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Налог исчисляется налогоплательщиком самостоятельно, как соответствующая налоговой ставке процентная доля налоговой базы по отчетным периодам (авансовые платежи)  и налоговому периоду</a:t>
            </a:r>
            <a:endParaRPr lang="ru-RU" sz="1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840383" y="4365104"/>
            <a:ext cx="7344816" cy="14401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Налогоплательщики, </a:t>
            </a:r>
            <a:r>
              <a:rPr lang="ru-RU" sz="1600" b="1" dirty="0" smtClean="0"/>
              <a:t>выбравшие </a:t>
            </a:r>
            <a:r>
              <a:rPr lang="ru-RU" sz="1600" b="1" dirty="0" smtClean="0"/>
              <a:t>в качестве объекта налогообложения «доходы»  вправе уменьшить  сумму налога на сумму уплаченных страховых взносов, выплат по больничным листам, платежей по договорам личного страхования, но не более 50% от исчисленного налога. Исключение - ИП  не имеющие работников – уменьшают до 100% </a:t>
            </a:r>
            <a:endParaRPr lang="ru-RU" sz="16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27584" y="5877272"/>
            <a:ext cx="734481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/>
              <a:t>Уплата авансовых платежей – 25-го числа, следующего месяца за кварталом, по итогам года организации и ИП 31 марта и 30 апреля соответственно 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329983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3247" y="440140"/>
            <a:ext cx="7337192" cy="1105803"/>
          </a:xfrm>
        </p:spPr>
        <p:txBody>
          <a:bodyPr/>
          <a:lstStyle/>
          <a:p>
            <a:pPr algn="ctr"/>
            <a:r>
              <a:rPr lang="ru-RU" sz="20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ru-RU" sz="20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ru-RU" sz="2000" dirty="0" smtClean="0">
                <a:solidFill>
                  <a:schemeClr val="tx2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ru-RU" sz="2000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590059913"/>
              </p:ext>
            </p:extLst>
          </p:nvPr>
        </p:nvGraphicFramePr>
        <p:xfrm>
          <a:off x="827584" y="1558189"/>
          <a:ext cx="7488832" cy="4823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145772" y="1442481"/>
            <a:ext cx="2160240" cy="231416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rmAutofit fontScale="25000" lnSpcReduction="20000"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43301" y="4350848"/>
            <a:ext cx="930201" cy="230280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97112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8424" y="6093296"/>
            <a:ext cx="504056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/>
              <a:t>9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374916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tx2"/>
                </a:solidFill>
              </a:rPr>
              <a:t>Характерные нарушения, выявляемые налоговыми органами республики при осуществлении налогового администрирования плательщиков УСН </a:t>
            </a:r>
          </a:p>
        </p:txBody>
      </p:sp>
    </p:spTree>
    <p:extLst>
      <p:ext uri="{BB962C8B-B14F-4D97-AF65-F5344CB8AC3E}">
        <p14:creationId xmlns:p14="http://schemas.microsoft.com/office/powerpoint/2010/main" val="344566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17698</TotalTime>
  <Words>631</Words>
  <Application>Microsoft Office PowerPoint</Application>
  <PresentationFormat>Экран (4:3)</PresentationFormat>
  <Paragraphs>81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3_Present_FNS2012_A4</vt:lpstr>
      <vt:lpstr> Порядок перехода в 2020 году налогоплательщиками ЕНВД на иные режимы налогообложения при реализации товаров, подлежащих обязательной маркировке </vt:lpstr>
      <vt:lpstr>Правовые основания ограничения применения  ЕНВД при реализации маркированных товаров</vt:lpstr>
      <vt:lpstr>Альтернативные режимы налогообложения</vt:lpstr>
      <vt:lpstr>Порядок перехода на иные налоговые режимы</vt:lpstr>
      <vt:lpstr>Ограничения при применении УСН</vt:lpstr>
      <vt:lpstr>Презентация PowerPoint</vt:lpstr>
      <vt:lpstr>Налоговые ставки </vt:lpstr>
      <vt:lpstr>Порядок исчисления налога</vt:lpstr>
      <vt:lpstr>  </vt:lpstr>
      <vt:lpstr>Спасибо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Предпосылки применения рискоориентированного подхода</dc:title>
  <dc:creator>Сатин Дмитрий Станиславович</dc:creator>
  <cp:lastModifiedBy>1900-00-000</cp:lastModifiedBy>
  <cp:revision>1020</cp:revision>
  <cp:lastPrinted>2020-02-27T07:46:45Z</cp:lastPrinted>
  <dcterms:created xsi:type="dcterms:W3CDTF">2013-10-27T06:34:00Z</dcterms:created>
  <dcterms:modified xsi:type="dcterms:W3CDTF">2020-02-28T02:37:10Z</dcterms:modified>
</cp:coreProperties>
</file>